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8" r:id="rId3"/>
    <p:sldId id="261" r:id="rId4"/>
    <p:sldId id="302" r:id="rId5"/>
    <p:sldId id="303" r:id="rId6"/>
    <p:sldId id="266" r:id="rId7"/>
    <p:sldId id="292" r:id="rId8"/>
    <p:sldId id="294" r:id="rId9"/>
    <p:sldId id="293" r:id="rId10"/>
    <p:sldId id="295" r:id="rId11"/>
    <p:sldId id="301" r:id="rId12"/>
    <p:sldId id="300" r:id="rId13"/>
    <p:sldId id="299" r:id="rId14"/>
    <p:sldId id="296" r:id="rId15"/>
    <p:sldId id="267" r:id="rId16"/>
    <p:sldId id="298" r:id="rId17"/>
    <p:sldId id="26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94DB3-DC80-4B9A-9FE7-766C97BC48EC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47060-B37C-49F3-AAA1-A27BFBD78B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19AF1A-C455-4844-80A4-D9AEE66907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745E25-FFD0-C484-513C-D0A5B682D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8C51735-180D-77B9-EAE4-45FC38EEC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4B407E-FABD-0006-C0A4-3B345C7D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9E78-951E-4225-B86B-B8A94F77DBFF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04CF62-B002-60D1-087B-FBCA3B7C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40E910-C976-3A07-363D-69AF45790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14754-FA99-4FF7-B411-A286A9EE1A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64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920407-8243-81D3-7CE5-30B58168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2C1FAC-8512-2C04-C953-ED9D7A353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C3AE82-FD1E-88D7-7738-D6DAB200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9E78-951E-4225-B86B-B8A94F77DBFF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BE8AC9-7F49-54DB-3434-761CAE4CF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07E17-40F4-64B7-DD23-1885E8C3E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14754-FA99-4FF7-B411-A286A9EE1A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592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D361AAC-5C72-B116-E1E4-CF41371CBC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8A0A79-039D-E743-44AD-20F762CB6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13EE8E-02A4-0749-3609-4E70C2134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9E78-951E-4225-B86B-B8A94F77DBFF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BE7149-1711-44F9-DC9A-0EA0BD1E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B59FAA-4666-42A8-0583-D2B5D0FA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14754-FA99-4FF7-B411-A286A9EE1A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816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191375" y="133072"/>
            <a:ext cx="6791691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691683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7834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07372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6889496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45447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9281410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73548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5851317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013314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1FEA9-9672-C9A3-9639-F72E941ED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AD46E6-F96A-A3F4-C85B-C3A9B2474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528B16-3036-1913-430A-F96D9AA82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9E78-951E-4225-B86B-B8A94F77DBFF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C1C494-9E23-89B7-45A1-3181F16B2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7A58F3-6D58-9C95-87DE-178BD8E83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14754-FA99-4FF7-B411-A286A9EE1A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36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52954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3093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92988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4198024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6172251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24672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6951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92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94459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 userDrawn="1"/>
        </p:nvGrpSpPr>
        <p:grpSpPr>
          <a:xfrm>
            <a:off x="1866428" y="1872369"/>
            <a:ext cx="8481919" cy="863927"/>
            <a:chOff x="1797415" y="1328902"/>
            <a:chExt cx="8481919" cy="863927"/>
          </a:xfrm>
        </p:grpSpPr>
        <p:grpSp>
          <p:nvGrpSpPr>
            <p:cNvPr id="6" name="组合 5"/>
            <p:cNvGrpSpPr/>
            <p:nvPr/>
          </p:nvGrpSpPr>
          <p:grpSpPr>
            <a:xfrm>
              <a:off x="6886532" y="1337094"/>
              <a:ext cx="3392802" cy="846135"/>
              <a:chOff x="10340336" y="2247899"/>
              <a:chExt cx="2724438" cy="679451"/>
            </a:xfrm>
          </p:grpSpPr>
          <p:sp>
            <p:nvSpPr>
              <p:cNvPr id="2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solidFill>
                <a:schemeClr val="bg1"/>
              </a:solidFill>
            </p:grpSpPr>
            <p:sp>
              <p:nvSpPr>
                <p:cNvPr id="2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solidFill>
                <a:schemeClr val="bg1"/>
              </a:solidFill>
            </p:grpSpPr>
            <p:sp>
              <p:nvSpPr>
                <p:cNvPr id="2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1797415" y="1328902"/>
              <a:ext cx="3445163" cy="863927"/>
              <a:chOff x="6738929" y="2270918"/>
              <a:chExt cx="2766486" cy="69373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solidFill>
                <a:schemeClr val="bg1"/>
              </a:solidFill>
            </p:grpSpPr>
            <p:sp>
              <p:nvSpPr>
                <p:cNvPr id="1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solidFill>
                <a:schemeClr val="bg1"/>
              </a:solidFill>
            </p:grpSpPr>
            <p:sp>
              <p:nvSpPr>
                <p:cNvPr id="1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solidFill>
                <a:schemeClr val="bg1"/>
              </a:solidFill>
            </p:grpSpPr>
            <p:sp>
              <p:nvSpPr>
                <p:cNvPr id="1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8691174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FD018-B795-5E1C-057F-475E9D8EF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50B6BC-1A55-AC6B-B8E3-3571EE986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6935CF-9517-8612-072D-97B5B761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9E78-951E-4225-B86B-B8A94F77DBFF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45856F-7058-C778-E7A7-E17479689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C2C9E2-FE9F-3654-4C56-7DEAF879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14754-FA99-4FF7-B411-A286A9EE1A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3777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030802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973061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221046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86264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072909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92525" y="0"/>
            <a:ext cx="7030596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491245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31113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4021339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62069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019185" y="4400550"/>
            <a:ext cx="4601216" cy="46066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408331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94163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-18278" y="0"/>
            <a:ext cx="3933053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-9523" y="0"/>
            <a:ext cx="3924297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258050" y="1942165"/>
            <a:ext cx="5886450" cy="58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70898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67928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9838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51024-EC2D-1BF5-F0CC-1EB88DD2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A5D83D-AFF7-8ACD-528C-949E252D1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409B1D-A7E4-989D-A8EE-C3E52626A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41C477-0D95-53B6-72F8-602DB5331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9E78-951E-4225-B86B-B8A94F77DBFF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A740D1-2923-22D2-0038-4C2D1D9B3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80472D-BF16-4DCE-1367-2A73F16B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14754-FA99-4FF7-B411-A286A9EE1A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9162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340463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889876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334962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98473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85519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797290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776966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0603132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87648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1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925482-C7CC-A059-3472-8C156BC82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5D27D2-0164-6CA7-9AB7-3AE1629D1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5B30D0-F234-F6C6-2D82-75F51A9E5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EDB720-D167-22B8-13F9-82D54F166F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D37A97-6FA5-C1B7-1CEA-082908489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959402-F9A1-3437-0A8C-E838CB479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9E78-951E-4225-B86B-B8A94F77DBFF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A956977-979B-7E7E-5F5B-D8042963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70CA57-BA6F-00B8-0446-6164F051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14754-FA99-4FF7-B411-A286A9EE1A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083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33D576-DF8D-FFF2-6F99-FD1CED346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A0F3A8-32E4-BADB-E09C-C5CCD180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9E78-951E-4225-B86B-B8A94F77DBFF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1251E0D-58CF-FA47-BC9D-F9883FBAA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173036-8A1E-E696-94AD-44BCDD31C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14754-FA99-4FF7-B411-A286A9EE1A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657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436CA0E-D0E2-8859-4BB4-C65C790A3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9E78-951E-4225-B86B-B8A94F77DBFF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2CDBE7-44DA-9983-8EA2-7C825A427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C67505-9B8B-B23A-DB2B-408FF6649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14754-FA99-4FF7-B411-A286A9EE1A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847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45BD51-902F-1E28-4FA9-25E368F0B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BF1407-E54E-9B8B-25CF-81EB6627F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647FE4-1E07-8E94-6F53-576B6FC5E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B561B8-E7C9-407E-0768-5FA36DF63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9E78-951E-4225-B86B-B8A94F77DBFF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6A2209-1CB6-3C75-BF23-136920694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D6B606-04E9-C852-9500-5F7CDB43F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14754-FA99-4FF7-B411-A286A9EE1A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956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87E3ED-43A1-8812-093B-48E33DD3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749461-1019-450E-0AB4-E65551C02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078E6F-1825-DC8A-FF73-3911B83F5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26F489-F3B4-7330-95FF-9768D326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9E78-951E-4225-B86B-B8A94F77DBFF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3DC7AD-8A61-743E-D8FB-E196A9541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38DCE0-E145-5D5F-682E-69D729ED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14754-FA99-4FF7-B411-A286A9EE1A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052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78EA74-B003-AA9E-5865-A24967627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DA6A4B-4738-8A00-65F6-EB25F6C2E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622934-A3D1-A8EF-37C5-3BE688863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89E78-951E-4225-B86B-B8A94F77DBFF}" type="datetimeFigureOut">
              <a:rPr lang="zh-CN" altLang="en-US" smtClean="0"/>
              <a:t>2023/9/9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FBEA0F-5171-C136-4324-2C8D8E6F4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23F40E-2EAD-5D89-CDEC-F3198AE1B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14754-FA99-4FF7-B411-A286A9EE1A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178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2023/9/9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770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15939" y="4066433"/>
            <a:ext cx="11160124" cy="706755"/>
          </a:xfrm>
        </p:spPr>
        <p:txBody>
          <a:bodyPr/>
          <a:lstStyle/>
          <a:p>
            <a:r>
              <a:rPr lang="zh-CN" altLang="en-US" dirty="0"/>
              <a:t>小学期硬件类实验答辩汇报（接口部分）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>
          <a:xfrm>
            <a:off x="3089097" y="5540547"/>
            <a:ext cx="5883985" cy="345094"/>
          </a:xfrm>
        </p:spPr>
        <p:txBody>
          <a:bodyPr/>
          <a:lstStyle/>
          <a:p>
            <a:r>
              <a:rPr lang="zh-CN" altLang="en-US" dirty="0"/>
              <a:t>答辩人：杨昊 李昊阳 王欣宇　　　　　　时间：</a:t>
            </a:r>
            <a:r>
              <a:rPr lang="en-US" altLang="zh-CN" dirty="0"/>
              <a:t>2023/9/8</a:t>
            </a: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288627" y="3000270"/>
            <a:ext cx="2069842" cy="857460"/>
            <a:chOff x="5588007" y="1590635"/>
            <a:chExt cx="2069842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1107996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600" b="1" dirty="0">
                  <a:solidFill>
                    <a:prstClr val="black"/>
                  </a:solidFill>
                  <a:latin typeface="微软雅黑"/>
                  <a:ea typeface="微软雅黑"/>
                  <a:sym typeface="+mn-lt"/>
                </a:rPr>
                <a:t>上板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b="1" dirty="0">
                  <a:solidFill>
                    <a:prstClr val="white"/>
                  </a:solidFill>
                  <a:latin typeface="微软雅黑"/>
                  <a:ea typeface="微软雅黑"/>
                </a:rPr>
                <a:t>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217349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设计与实现过程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601785" y="110110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955899" y="5465894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BC015F-0972-4188-D8E1-2C3ACCFA1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08" y="2776405"/>
            <a:ext cx="3833968" cy="15420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9738D8-BACD-6A54-240E-0A139B1C27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63" y="1820977"/>
            <a:ext cx="6567135" cy="36449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046E540-1D63-9E74-E5FF-B4877984DC66}"/>
              </a:ext>
            </a:extLst>
          </p:cNvPr>
          <p:cNvSpPr txBox="1"/>
          <p:nvPr/>
        </p:nvSpPr>
        <p:spPr>
          <a:xfrm>
            <a:off x="1131488" y="1701200"/>
            <a:ext cx="2914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代码结构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&amp;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管脚配置</a:t>
            </a:r>
          </a:p>
        </p:txBody>
      </p:sp>
    </p:spTree>
    <p:extLst>
      <p:ext uri="{BB962C8B-B14F-4D97-AF65-F5344CB8AC3E}">
        <p14:creationId xmlns:p14="http://schemas.microsoft.com/office/powerpoint/2010/main" val="323530706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成品展示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058545" y="1308100"/>
            <a:ext cx="7425690" cy="4871983"/>
          </a:xfrm>
          <a:prstGeom prst="rect">
            <a:avLst/>
          </a:prstGeom>
        </p:spPr>
        <p:txBody>
          <a:bodyPr vert="horz" lIns="0" tIns="0" rIns="0" bIns="0"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601785" y="110110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955899" y="5465894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C05365-4289-9B08-E7BB-5F00DD2B66EE}"/>
              </a:ext>
            </a:extLst>
          </p:cNvPr>
          <p:cNvSpPr txBox="1"/>
          <p:nvPr/>
        </p:nvSpPr>
        <p:spPr>
          <a:xfrm>
            <a:off x="7725622" y="1676685"/>
            <a:ext cx="2952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仿真结果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A578AF-B29D-1D45-B077-5310C836B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50" y="1030460"/>
            <a:ext cx="5244464" cy="19674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0B47C2-024A-C7C3-BD21-F05AD9085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55" y="3275594"/>
            <a:ext cx="9191837" cy="273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7697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成品展示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058545" y="1308100"/>
            <a:ext cx="7425690" cy="4871983"/>
          </a:xfrm>
          <a:prstGeom prst="rect">
            <a:avLst/>
          </a:prstGeom>
        </p:spPr>
        <p:txBody>
          <a:bodyPr vert="horz" lIns="0" tIns="0" rIns="0" bIns="0"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601785" y="110110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955899" y="5465894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0645-E4C5-074E-EF6E-845987B25E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819" y="1030460"/>
            <a:ext cx="6833325" cy="51249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C05365-4289-9B08-E7BB-5F00DD2B66EE}"/>
              </a:ext>
            </a:extLst>
          </p:cNvPr>
          <p:cNvSpPr txBox="1"/>
          <p:nvPr/>
        </p:nvSpPr>
        <p:spPr>
          <a:xfrm>
            <a:off x="8484235" y="1660123"/>
            <a:ext cx="2952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16×16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区域与内存建立映射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957606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288627" y="3000270"/>
            <a:ext cx="3454836" cy="857460"/>
            <a:chOff x="5588007" y="1590635"/>
            <a:chExt cx="3454836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492990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总结与展望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接口设计部分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4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058545" y="1308100"/>
            <a:ext cx="7425690" cy="4871983"/>
          </a:xfrm>
          <a:prstGeom prst="rect">
            <a:avLst/>
          </a:prstGeom>
        </p:spPr>
        <p:txBody>
          <a:bodyPr vert="horz" lIns="0" tIns="0" rIns="0" bIns="0"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601785" y="110110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955899" y="5465894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B9EB564-7A4A-E402-B44D-D26E8EDCFBC9}"/>
              </a:ext>
            </a:extLst>
          </p:cNvPr>
          <p:cNvSpPr txBox="1"/>
          <p:nvPr/>
        </p:nvSpPr>
        <p:spPr>
          <a:xfrm>
            <a:off x="1082431" y="1308099"/>
            <a:ext cx="7425690" cy="4871983"/>
          </a:xfrm>
          <a:prstGeom prst="rect">
            <a:avLst/>
          </a:prstGeom>
        </p:spPr>
        <p:txBody>
          <a:bodyPr vert="horz" lIns="0" tIns="0" rIns="0" bIns="0"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增加适应性</a:t>
            </a: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VGA</a:t>
            </a:r>
            <a:r>
              <a:rPr kumimoji="0" lang="zh-CN" altLang="en-US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可选择不同频率、分辨率，可以增加频率、分辨率的输入以适配不同规格的屏幕。</a:t>
            </a:r>
            <a:endParaRPr kumimoji="0" lang="en-US" altLang="zh-CN" sz="21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增加独立性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</a:t>
            </a:r>
            <a:r>
              <a:rPr kumimoji="0" lang="zh-CN" altLang="en-US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目前</a:t>
            </a:r>
            <a:r>
              <a:rPr kumimoji="0" lang="en-US" altLang="zh-CN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VGA</a:t>
            </a:r>
            <a:r>
              <a:rPr kumimoji="0" lang="zh-CN" altLang="en-US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的输入信号是从</a:t>
            </a:r>
            <a:r>
              <a:rPr kumimoji="0" lang="en-US" altLang="zh-CN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CPU</a:t>
            </a:r>
            <a:r>
              <a:rPr kumimoji="0" lang="zh-CN" altLang="en-US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中内存直接读出的，增加了</a:t>
            </a:r>
            <a:r>
              <a:rPr kumimoji="0" lang="en-US" altLang="zh-CN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CPU</a:t>
            </a:r>
            <a:r>
              <a:rPr kumimoji="0" lang="zh-CN" altLang="en-US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内存的复杂度。为了减少接口对于</a:t>
            </a:r>
            <a:r>
              <a:rPr kumimoji="0" lang="en-US" altLang="zh-CN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CPU</a:t>
            </a:r>
            <a:r>
              <a:rPr kumimoji="0" lang="zh-CN" altLang="en-US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内存的依赖，可以对</a:t>
            </a:r>
            <a:r>
              <a:rPr kumimoji="0" lang="en-US" altLang="zh-CN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CPU</a:t>
            </a:r>
            <a:r>
              <a:rPr kumimoji="0" lang="zh-CN" altLang="en-US" sz="21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内存进行封装，增加异步读取功能。</a:t>
            </a:r>
          </a:p>
        </p:txBody>
      </p:sp>
    </p:spTree>
    <p:extLst>
      <p:ext uri="{BB962C8B-B14F-4D97-AF65-F5344CB8AC3E}">
        <p14:creationId xmlns:p14="http://schemas.microsoft.com/office/powerpoint/2010/main" val="115471685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5101601" y="4009504"/>
            <a:ext cx="1988798" cy="1988798"/>
            <a:chOff x="5101601" y="4009504"/>
            <a:chExt cx="1988798" cy="1988798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1601" y="4009504"/>
              <a:ext cx="1988798" cy="1988798"/>
            </a:xfrm>
            <a:prstGeom prst="rect">
              <a:avLst/>
            </a:prstGeom>
          </p:spPr>
        </p:pic>
        <p:sp>
          <p:nvSpPr>
            <p:cNvPr id="30" name="椭圆 29"/>
            <p:cNvSpPr/>
            <p:nvPr/>
          </p:nvSpPr>
          <p:spPr>
            <a:xfrm>
              <a:off x="5271802" y="4538044"/>
              <a:ext cx="1616075" cy="931718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E7D7B7"/>
                  </a:solidFill>
                  <a:effectLst>
                    <a:outerShdw blurRad="12700" dist="254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微软雅黑"/>
                  <a:ea typeface="微软雅黑"/>
                  <a:cs typeface="+mn-cs"/>
                </a:rPr>
                <a:t>谢谢</a:t>
              </a:r>
            </a:p>
          </p:txBody>
        </p:sp>
      </p:grp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3262558" y="112345"/>
            <a:ext cx="95250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 bwMode="auto">
          <a:xfrm>
            <a:off x="5335437" y="844409"/>
            <a:ext cx="861774" cy="5243358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2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目录 </a:t>
            </a:r>
            <a:r>
              <a:rPr kumimoji="0" lang="en-US" altLang="zh-CN" sz="4400" b="1" i="0" u="none" strike="noStrike" kern="1200" cap="none" spc="2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| </a:t>
            </a:r>
            <a:r>
              <a:rPr kumimoji="0" lang="en-US" altLang="zh-CN" sz="4400" b="1" i="0" u="none" strike="noStrike" kern="120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192665" y="1070567"/>
            <a:ext cx="2315383" cy="2693721"/>
            <a:chOff x="6597449" y="1148208"/>
            <a:chExt cx="2315383" cy="2693721"/>
          </a:xfrm>
        </p:grpSpPr>
        <p:grpSp>
          <p:nvGrpSpPr>
            <p:cNvPr id="3" name="组合 2"/>
            <p:cNvGrpSpPr/>
            <p:nvPr/>
          </p:nvGrpSpPr>
          <p:grpSpPr>
            <a:xfrm>
              <a:off x="6597449" y="1148208"/>
              <a:ext cx="2315383" cy="620713"/>
              <a:chOff x="5855427" y="1647453"/>
              <a:chExt cx="2315383" cy="620713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  <a:sym typeface="+mn-lt"/>
                  </a:rPr>
                  <a:t>项目简介</a:t>
                </a: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1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597449" y="2185044"/>
              <a:ext cx="879157" cy="620713"/>
              <a:chOff x="5855427" y="1647453"/>
              <a:chExt cx="879157" cy="620713"/>
            </a:xfrm>
          </p:grpSpPr>
          <p:sp>
            <p:nvSpPr>
              <p:cNvPr id="72" name="文本框 71"/>
              <p:cNvSpPr txBox="1"/>
              <p:nvPr/>
            </p:nvSpPr>
            <p:spPr>
              <a:xfrm>
                <a:off x="6549853" y="1696200"/>
                <a:ext cx="184731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2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1597237" cy="620713"/>
              <a:chOff x="5855427" y="1647453"/>
              <a:chExt cx="1597237" cy="620713"/>
            </a:xfrm>
          </p:grpSpPr>
          <p:sp>
            <p:nvSpPr>
              <p:cNvPr id="76" name="文本框 75"/>
              <p:cNvSpPr txBox="1"/>
              <p:nvPr/>
            </p:nvSpPr>
            <p:spPr>
              <a:xfrm>
                <a:off x="6549853" y="1696200"/>
                <a:ext cx="902811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800" b="1" dirty="0">
                    <a:solidFill>
                      <a:prstClr val="black"/>
                    </a:solidFill>
                    <a:latin typeface="微软雅黑"/>
                    <a:ea typeface="微软雅黑"/>
                    <a:sym typeface="+mn-lt"/>
                  </a:rPr>
                  <a:t>上板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3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B7874AB3-8E74-4BBD-A840-0790B6DDA0E1}"/>
              </a:ext>
            </a:extLst>
          </p:cNvPr>
          <p:cNvSpPr txBox="1"/>
          <p:nvPr/>
        </p:nvSpPr>
        <p:spPr>
          <a:xfrm>
            <a:off x="7907872" y="2156774"/>
            <a:ext cx="26981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设计接口控制器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805C636-69C4-9C9A-438B-80BAB8404A61}"/>
              </a:ext>
            </a:extLst>
          </p:cNvPr>
          <p:cNvSpPr/>
          <p:nvPr/>
        </p:nvSpPr>
        <p:spPr>
          <a:xfrm>
            <a:off x="7192665" y="4179747"/>
            <a:ext cx="620712" cy="6207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040BEC-BD2E-1CA8-B856-372CD89A754D}"/>
              </a:ext>
            </a:extLst>
          </p:cNvPr>
          <p:cNvSpPr txBox="1"/>
          <p:nvPr/>
        </p:nvSpPr>
        <p:spPr>
          <a:xfrm>
            <a:off x="7887090" y="4227870"/>
            <a:ext cx="198002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总结与展望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+mn-lt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288627" y="3000270"/>
            <a:ext cx="2993171" cy="857460"/>
            <a:chOff x="5588007" y="1590635"/>
            <a:chExt cx="299317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03132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项目简介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b="1" dirty="0">
                  <a:solidFill>
                    <a:prstClr val="white"/>
                  </a:solidFill>
                  <a:latin typeface="微软雅黑"/>
                  <a:ea typeface="微软雅黑"/>
                </a:rPr>
                <a:t>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24913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058545" y="1308100"/>
            <a:ext cx="7425690" cy="4429125"/>
          </a:xfrm>
          <a:prstGeom prst="rect">
            <a:avLst/>
          </a:prstGeom>
        </p:spPr>
        <p:txBody>
          <a:bodyPr vert="horz" lIns="0" tIns="0" rIns="0" bIns="0" rtlCol="0">
            <a:normAutofit fontScale="6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本项目是一个基于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Verilog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VGA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接口设计，旨在将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0-0x400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的内存映射到屏幕上一块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16×16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的区域。通过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VGA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接口，用户可以在屏幕上显示文本、图像和其他内容。该项目使用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FPGA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实现，可以与任何具有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VGA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接口且刷新率为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60Hz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的计算机或显示器兼容。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项目的核心是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VGA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控制器，它负责将内存中的数据转换为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VGA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信号，并在屏幕上显示。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VGA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控制器使用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Verilog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代码编写，并实现了一个简单的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16×16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像素的显示缓冲区，用于存储要显示的图像数据。该缓冲区可以通过用户程序进行写入，以更新屏幕上的内容。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该项目还包括一些辅助模块，如地址生成器、时钟管理器等。地址生成器用于生成内存地址，以便将数据写入显示缓冲区。时钟管理器用于控制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VGA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接口的时序，以确保数据在正确的时间被写入屏幕。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601785" y="110110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955899" y="5465894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76647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288627" y="3000270"/>
            <a:ext cx="4345126" cy="857460"/>
            <a:chOff x="5588007" y="1590635"/>
            <a:chExt cx="4345126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3383280" cy="6451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设计接口控制器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接口选择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058545" y="1308100"/>
            <a:ext cx="7425690" cy="4429125"/>
          </a:xfrm>
          <a:prstGeom prst="rect">
            <a:avLst/>
          </a:prstGeom>
        </p:spPr>
        <p:txBody>
          <a:bodyPr vert="horz" lIns="0" tIns="0" rIns="0" bIns="0"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选择实现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VGA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接口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希望将内存中的一块区域映射到屏幕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0x000-0x400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→ 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16×16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zh-CN" altLang="en-US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601785" y="110110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955899" y="5465894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6E68A4-8CE5-B2D9-B456-A4D59328D4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281" y="2428577"/>
            <a:ext cx="2847986" cy="2188169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92FFD4A6-8CFF-1FA9-431C-C8408CF6F276}"/>
              </a:ext>
            </a:extLst>
          </p:cNvPr>
          <p:cNvGrpSpPr/>
          <p:nvPr/>
        </p:nvGrpSpPr>
        <p:grpSpPr>
          <a:xfrm>
            <a:off x="1537660" y="3928609"/>
            <a:ext cx="1547618" cy="1749859"/>
            <a:chOff x="1327150" y="3933894"/>
            <a:chExt cx="1547618" cy="174985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C1ECCD3-5656-8EC6-3050-357E8B9BFC1A}"/>
                </a:ext>
              </a:extLst>
            </p:cNvPr>
            <p:cNvSpPr/>
            <p:nvPr/>
          </p:nvSpPr>
          <p:spPr>
            <a:xfrm>
              <a:off x="1869921" y="3933894"/>
              <a:ext cx="1004847" cy="17498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91606C2-B541-BB06-DB52-F5FDD85A4E0F}"/>
                </a:ext>
              </a:extLst>
            </p:cNvPr>
            <p:cNvGrpSpPr/>
            <p:nvPr/>
          </p:nvGrpSpPr>
          <p:grpSpPr>
            <a:xfrm>
              <a:off x="1925011" y="4025491"/>
              <a:ext cx="894666" cy="1598285"/>
              <a:chOff x="1885540" y="3485992"/>
              <a:chExt cx="894666" cy="1598285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5961D28-A9B2-3B49-3CB4-8D6C1559EFB2}"/>
                  </a:ext>
                </a:extLst>
              </p:cNvPr>
              <p:cNvSpPr/>
              <p:nvPr/>
            </p:nvSpPr>
            <p:spPr>
              <a:xfrm>
                <a:off x="1885540" y="3485992"/>
                <a:ext cx="894665" cy="184195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BD6B6D4-2D04-1964-33A0-C4E21CE3B2CE}"/>
                  </a:ext>
                </a:extLst>
              </p:cNvPr>
              <p:cNvSpPr/>
              <p:nvPr/>
            </p:nvSpPr>
            <p:spPr>
              <a:xfrm>
                <a:off x="1885541" y="3700139"/>
                <a:ext cx="894665" cy="184195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D709AB2-FD6B-ADA5-C5F2-C269C4422A58}"/>
                  </a:ext>
                </a:extLst>
              </p:cNvPr>
              <p:cNvSpPr/>
              <p:nvPr/>
            </p:nvSpPr>
            <p:spPr>
              <a:xfrm>
                <a:off x="1885540" y="3907139"/>
                <a:ext cx="894665" cy="184195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B9A6B59-029E-882D-85E0-C1DB01C518C5}"/>
                  </a:ext>
                </a:extLst>
              </p:cNvPr>
              <p:cNvSpPr/>
              <p:nvPr/>
            </p:nvSpPr>
            <p:spPr>
              <a:xfrm>
                <a:off x="1885540" y="4121286"/>
                <a:ext cx="894665" cy="184195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1D3F0F4-06A1-31F8-6EBC-5E53FC858CBA}"/>
                  </a:ext>
                </a:extLst>
              </p:cNvPr>
              <p:cNvSpPr/>
              <p:nvPr/>
            </p:nvSpPr>
            <p:spPr>
              <a:xfrm>
                <a:off x="1885540" y="4328286"/>
                <a:ext cx="894665" cy="184195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0B8E8CD-03C4-5C11-2D09-0321318507EA}"/>
                  </a:ext>
                </a:extLst>
              </p:cNvPr>
              <p:cNvSpPr/>
              <p:nvPr/>
            </p:nvSpPr>
            <p:spPr>
              <a:xfrm>
                <a:off x="1885540" y="4900082"/>
                <a:ext cx="894665" cy="184195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CE92ABF-C9E3-436A-730F-5E3382AC3170}"/>
                </a:ext>
              </a:extLst>
            </p:cNvPr>
            <p:cNvSpPr txBox="1"/>
            <p:nvPr/>
          </p:nvSpPr>
          <p:spPr>
            <a:xfrm>
              <a:off x="2111694" y="5078282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······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8FF127C-C94E-4241-82B3-5BDA583D0EA2}"/>
                </a:ext>
              </a:extLst>
            </p:cNvPr>
            <p:cNvSpPr txBox="1"/>
            <p:nvPr/>
          </p:nvSpPr>
          <p:spPr>
            <a:xfrm>
              <a:off x="1344451" y="3990357"/>
              <a:ext cx="7011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0x000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1584120-93F2-3BC7-125A-8B72C8760BCE}"/>
                </a:ext>
              </a:extLst>
            </p:cNvPr>
            <p:cNvSpPr txBox="1"/>
            <p:nvPr/>
          </p:nvSpPr>
          <p:spPr>
            <a:xfrm>
              <a:off x="1344451" y="4194766"/>
              <a:ext cx="7011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0x004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2A26613-B44A-DE1A-CC0E-29407508C908}"/>
                </a:ext>
              </a:extLst>
            </p:cNvPr>
            <p:cNvSpPr txBox="1"/>
            <p:nvPr/>
          </p:nvSpPr>
          <p:spPr>
            <a:xfrm>
              <a:off x="1327150" y="5409814"/>
              <a:ext cx="7011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0x400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5426D9B-D35E-3EED-3E72-4999BD748DE6}"/>
              </a:ext>
            </a:extLst>
          </p:cNvPr>
          <p:cNvGrpSpPr/>
          <p:nvPr/>
        </p:nvGrpSpPr>
        <p:grpSpPr>
          <a:xfrm>
            <a:off x="4777545" y="3887257"/>
            <a:ext cx="1911590" cy="1832743"/>
            <a:chOff x="4777545" y="3887257"/>
            <a:chExt cx="1911590" cy="183274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6E9F901-4DCF-43AC-65DC-4F1A1D2EF517}"/>
                </a:ext>
              </a:extLst>
            </p:cNvPr>
            <p:cNvSpPr/>
            <p:nvPr/>
          </p:nvSpPr>
          <p:spPr>
            <a:xfrm>
              <a:off x="4859040" y="3978494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DA5F350-A884-1640-3D14-FB771ADC8923}"/>
                </a:ext>
              </a:extLst>
            </p:cNvPr>
            <p:cNvSpPr/>
            <p:nvPr/>
          </p:nvSpPr>
          <p:spPr>
            <a:xfrm>
              <a:off x="5170257" y="3978494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17D6524-C62A-9C20-9892-F946EB54989B}"/>
                </a:ext>
              </a:extLst>
            </p:cNvPr>
            <p:cNvSpPr/>
            <p:nvPr/>
          </p:nvSpPr>
          <p:spPr>
            <a:xfrm>
              <a:off x="5475243" y="3972708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5C68074-C388-ED28-5E87-18D2CFC6A5A5}"/>
                </a:ext>
              </a:extLst>
            </p:cNvPr>
            <p:cNvSpPr/>
            <p:nvPr/>
          </p:nvSpPr>
          <p:spPr>
            <a:xfrm>
              <a:off x="4859040" y="4266895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423AC80-4973-4AE8-7B9E-759E2EBE6269}"/>
                </a:ext>
              </a:extLst>
            </p:cNvPr>
            <p:cNvSpPr/>
            <p:nvPr/>
          </p:nvSpPr>
          <p:spPr>
            <a:xfrm>
              <a:off x="5170257" y="4267687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7192C3D-9BDD-719D-7FB9-08986F6B6FCF}"/>
                </a:ext>
              </a:extLst>
            </p:cNvPr>
            <p:cNvSpPr/>
            <p:nvPr/>
          </p:nvSpPr>
          <p:spPr>
            <a:xfrm>
              <a:off x="5475243" y="4266895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2D4DA65-7F1E-5DE2-FDB3-B6F5E4862565}"/>
                </a:ext>
              </a:extLst>
            </p:cNvPr>
            <p:cNvSpPr/>
            <p:nvPr/>
          </p:nvSpPr>
          <p:spPr>
            <a:xfrm>
              <a:off x="4859040" y="4555296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E8A38BB-0676-A3FF-9A57-7D6CD4D22105}"/>
                </a:ext>
              </a:extLst>
            </p:cNvPr>
            <p:cNvSpPr/>
            <p:nvPr/>
          </p:nvSpPr>
          <p:spPr>
            <a:xfrm>
              <a:off x="5170257" y="4555232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9AB8E95-1303-D13A-180B-D8C35DDBE14F}"/>
                </a:ext>
              </a:extLst>
            </p:cNvPr>
            <p:cNvSpPr/>
            <p:nvPr/>
          </p:nvSpPr>
          <p:spPr>
            <a:xfrm>
              <a:off x="5481191" y="4549574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F3EA221-7211-6F88-8EB3-DA85BFB74EFC}"/>
                </a:ext>
              </a:extLst>
            </p:cNvPr>
            <p:cNvSpPr/>
            <p:nvPr/>
          </p:nvSpPr>
          <p:spPr>
            <a:xfrm>
              <a:off x="4859040" y="5435589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2256D55-6F91-7782-6B59-229B52F2D697}"/>
                </a:ext>
              </a:extLst>
            </p:cNvPr>
            <p:cNvSpPr/>
            <p:nvPr/>
          </p:nvSpPr>
          <p:spPr>
            <a:xfrm>
              <a:off x="6406064" y="5429695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964893D-3AF3-1E04-E6EB-5AB2DD82EA69}"/>
                </a:ext>
              </a:extLst>
            </p:cNvPr>
            <p:cNvSpPr/>
            <p:nvPr/>
          </p:nvSpPr>
          <p:spPr>
            <a:xfrm>
              <a:off x="6406064" y="3972708"/>
              <a:ext cx="206342" cy="18419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4850587-FA76-38CE-FC9D-654FAC3CE200}"/>
                </a:ext>
              </a:extLst>
            </p:cNvPr>
            <p:cNvSpPr txBox="1"/>
            <p:nvPr/>
          </p:nvSpPr>
          <p:spPr>
            <a:xfrm>
              <a:off x="5525288" y="5350668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······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41D3925-1253-A865-CD3D-351D8A0F15E9}"/>
                </a:ext>
              </a:extLst>
            </p:cNvPr>
            <p:cNvSpPr txBox="1"/>
            <p:nvPr/>
          </p:nvSpPr>
          <p:spPr>
            <a:xfrm rot="5400000">
              <a:off x="6243820" y="4609433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······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FF6C8B6-216E-31F4-A92B-55BA08495B9A}"/>
                </a:ext>
              </a:extLst>
            </p:cNvPr>
            <p:cNvSpPr txBox="1"/>
            <p:nvPr/>
          </p:nvSpPr>
          <p:spPr>
            <a:xfrm>
              <a:off x="5775229" y="3887257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······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3066104-69AA-2546-D877-653A6F7FB609}"/>
                </a:ext>
              </a:extLst>
            </p:cNvPr>
            <p:cNvSpPr txBox="1"/>
            <p:nvPr/>
          </p:nvSpPr>
          <p:spPr>
            <a:xfrm rot="5400000">
              <a:off x="4701562" y="4915678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······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8996B5C-2A6F-A309-28B4-907492C18930}"/>
                </a:ext>
              </a:extLst>
            </p:cNvPr>
            <p:cNvSpPr txBox="1"/>
            <p:nvPr/>
          </p:nvSpPr>
          <p:spPr>
            <a:xfrm rot="2668614">
              <a:off x="5775228" y="4930648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······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1A7EEBFA-C343-D59E-5EDF-86DD26FF0C11}"/>
              </a:ext>
            </a:extLst>
          </p:cNvPr>
          <p:cNvCxnSpPr>
            <a:stCxn id="6" idx="3"/>
          </p:cNvCxnSpPr>
          <p:nvPr/>
        </p:nvCxnSpPr>
        <p:spPr>
          <a:xfrm flipV="1">
            <a:off x="3030186" y="4071923"/>
            <a:ext cx="1828854" cy="40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988BC88-F2B9-DA91-E03E-2820334A9A4E}"/>
              </a:ext>
            </a:extLst>
          </p:cNvPr>
          <p:cNvCxnSpPr>
            <a:endCxn id="27" idx="1"/>
          </p:cNvCxnSpPr>
          <p:nvPr/>
        </p:nvCxnSpPr>
        <p:spPr>
          <a:xfrm flipV="1">
            <a:off x="3030186" y="4070592"/>
            <a:ext cx="2140071" cy="26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61618FF-820D-9434-ADB8-B7AE35E1EA7A}"/>
              </a:ext>
            </a:extLst>
          </p:cNvPr>
          <p:cNvCxnSpPr>
            <a:stCxn id="8" idx="3"/>
            <a:endCxn id="28" idx="1"/>
          </p:cNvCxnSpPr>
          <p:nvPr/>
        </p:nvCxnSpPr>
        <p:spPr>
          <a:xfrm flipV="1">
            <a:off x="3030186" y="4064806"/>
            <a:ext cx="2445057" cy="46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877737D1-E96D-4891-31AB-4FB07D458F64}"/>
              </a:ext>
            </a:extLst>
          </p:cNvPr>
          <p:cNvCxnSpPr>
            <a:stCxn id="16" idx="3"/>
            <a:endCxn id="36" idx="1"/>
          </p:cNvCxnSpPr>
          <p:nvPr/>
        </p:nvCxnSpPr>
        <p:spPr>
          <a:xfrm flipV="1">
            <a:off x="3030186" y="5521793"/>
            <a:ext cx="3375878" cy="4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437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设计与实现过程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058545" y="1308100"/>
            <a:ext cx="7425690" cy="4871983"/>
          </a:xfrm>
          <a:prstGeom prst="rect">
            <a:avLst/>
          </a:prstGeom>
        </p:spPr>
        <p:txBody>
          <a:bodyPr vert="horz" lIns="0" tIns="0" rIns="0" bIns="0" rtlCol="0">
            <a:normAutofit fontScale="6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接口要求：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初步</a:t>
            </a: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Input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输入时钟信号（</a:t>
            </a:r>
            <a:r>
              <a:rPr kumimoji="0" lang="en-US" altLang="zh-CN" sz="28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clk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Input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复位信号（</a:t>
            </a:r>
            <a:r>
              <a:rPr kumimoji="0" lang="en-US" altLang="zh-CN" sz="28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rst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Output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行刷新信号（</a:t>
            </a:r>
            <a:r>
              <a:rPr kumimoji="0" lang="en-US" altLang="zh-CN" sz="28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hs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Output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列刷新信号（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vs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Output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四位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RGB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信号（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red[3:0],green[3:0],blue[3:0]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进阶</a:t>
            </a: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连接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CPU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内存，在需要刷新屏幕时从内存中将数据读到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VGA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接口的缓存中，实现这一过程需要增加以下信号：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Input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控制信号（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control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Input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写内存地址  （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data[31:0]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r>
              <a:rPr kumimoji="0" lang="en-US" altLang="zh-CN" sz="28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nput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写内存值（</a:t>
            </a:r>
            <a:r>
              <a:rPr kumimoji="0" lang="en-US" altLang="zh-CN" sz="2800" b="0" i="0" u="none" strike="noStrike" kern="1200" cap="none" spc="3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addr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[7:0]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）</a:t>
            </a:r>
          </a:p>
        </p:txBody>
      </p:sp>
      <p:sp>
        <p:nvSpPr>
          <p:cNvPr id="12" name="半闭框 11"/>
          <p:cNvSpPr/>
          <p:nvPr/>
        </p:nvSpPr>
        <p:spPr>
          <a:xfrm>
            <a:off x="601785" y="110110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955899" y="5465894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50D2D2-AEF8-6DC2-4D92-7E098C345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32" y="2277870"/>
            <a:ext cx="2387723" cy="27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8833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设计与实现过程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058545" y="1308100"/>
            <a:ext cx="7425690" cy="4429125"/>
          </a:xfrm>
          <a:prstGeom prst="rect">
            <a:avLst/>
          </a:prstGeom>
        </p:spPr>
        <p:txBody>
          <a:bodyPr vert="horz" lIns="0" tIns="0" rIns="0" bIns="0"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查表确定频率与分辨率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601785" y="110110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955899" y="5465894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FF910B-5430-A348-A86D-355A4B63E5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50" y="2581713"/>
            <a:ext cx="5373844" cy="256051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1CD8BA0-10C3-071D-B3DB-8F83E6B5738B}"/>
              </a:ext>
            </a:extLst>
          </p:cNvPr>
          <p:cNvSpPr/>
          <p:nvPr/>
        </p:nvSpPr>
        <p:spPr>
          <a:xfrm>
            <a:off x="1445343" y="3974282"/>
            <a:ext cx="5137457" cy="208104"/>
          </a:xfrm>
          <a:prstGeom prst="rect">
            <a:avLst/>
          </a:prstGeom>
          <a:solidFill>
            <a:schemeClr val="l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ED50EC5-42C6-D287-F33C-95BE5425CA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25" y="972117"/>
            <a:ext cx="2589775" cy="226895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91C33B6-A860-1F38-4752-B55D3C8ABA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23" y="3429000"/>
            <a:ext cx="2539277" cy="250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4353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r>
              <a:rPr lang="zh-CN" altLang="en-US" dirty="0"/>
              <a:t>设计与实现过程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white"/>
                </a:solidFill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058545" y="1308100"/>
            <a:ext cx="7425690" cy="4871983"/>
          </a:xfrm>
          <a:prstGeom prst="rect">
            <a:avLst/>
          </a:prstGeom>
        </p:spPr>
        <p:txBody>
          <a:bodyPr vert="horz" lIns="0" tIns="0" rIns="0" bIns="0"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画出数据流图：</a:t>
            </a: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tabLst/>
              <a:defRPr/>
            </a:pPr>
            <a:endParaRPr kumimoji="0" lang="en-US" altLang="zh-CN" sz="2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601785" y="1101100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955899" y="5465894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F7991B-65C6-63B4-F4B8-BE6DE6F2B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87" y="1999827"/>
            <a:ext cx="5613581" cy="394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88328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502</Words>
  <Application>Microsoft Office PowerPoint</Application>
  <PresentationFormat>宽屏</PresentationFormat>
  <Paragraphs>81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等线</vt:lpstr>
      <vt:lpstr>等线 Light</vt:lpstr>
      <vt:lpstr>微软雅黑</vt:lpstr>
      <vt:lpstr>微软雅黑 Light</vt:lpstr>
      <vt:lpstr>Arial</vt:lpstr>
      <vt:lpstr>Century Gothic</vt:lpstr>
      <vt:lpstr>Wingdings</vt:lpstr>
      <vt:lpstr>Office 主题​​</vt:lpstr>
      <vt:lpstr>1_Office 主题​​</vt:lpstr>
      <vt:lpstr>小学期硬件类实验答辩汇报（接口部分）</vt:lpstr>
      <vt:lpstr>PowerPoint 演示文稿</vt:lpstr>
      <vt:lpstr>PowerPoint 演示文稿</vt:lpstr>
      <vt:lpstr>项目简介</vt:lpstr>
      <vt:lpstr>PowerPoint 演示文稿</vt:lpstr>
      <vt:lpstr>接口选择</vt:lpstr>
      <vt:lpstr>设计与实现过程</vt:lpstr>
      <vt:lpstr>设计与实现过程</vt:lpstr>
      <vt:lpstr>设计与实现过程</vt:lpstr>
      <vt:lpstr>PowerPoint 演示文稿</vt:lpstr>
      <vt:lpstr>设计与实现过程</vt:lpstr>
      <vt:lpstr>成品展示</vt:lpstr>
      <vt:lpstr>成品展示</vt:lpstr>
      <vt:lpstr>PowerPoint 演示文稿</vt:lpstr>
      <vt:lpstr>接口设计部分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小学期硬件类实验答辩汇报</dc:title>
  <dc:creator>Hao Yang</dc:creator>
  <cp:lastModifiedBy>Yang Hao</cp:lastModifiedBy>
  <cp:revision>3</cp:revision>
  <dcterms:created xsi:type="dcterms:W3CDTF">2023-09-09T06:45:40Z</dcterms:created>
  <dcterms:modified xsi:type="dcterms:W3CDTF">2023-09-09T07:35:21Z</dcterms:modified>
</cp:coreProperties>
</file>